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3" r:id="rId4"/>
    <p:sldId id="258" r:id="rId5"/>
    <p:sldId id="265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D2E"/>
    <a:srgbClr val="FE695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0C174-A324-4854-8B0B-972F3D0CE5F5}" type="datetimeFigureOut">
              <a:rPr lang="en-AU" smtClean="0"/>
              <a:pPr/>
              <a:t>25/05/2017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C2568-1518-43B6-98FB-003FEECE839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C2568-1518-43B6-98FB-003FEECE839A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3A54-D152-47A7-909C-376DAF9F770D}" type="datetimeFigureOut">
              <a:rPr lang="en-AU" smtClean="0"/>
              <a:pPr/>
              <a:t>25/05/2017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9A0D-5C08-424F-869D-68316D58C18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3A54-D152-47A7-909C-376DAF9F770D}" type="datetimeFigureOut">
              <a:rPr lang="en-AU" smtClean="0"/>
              <a:pPr/>
              <a:t>25/05/2017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9A0D-5C08-424F-869D-68316D58C18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3A54-D152-47A7-909C-376DAF9F770D}" type="datetimeFigureOut">
              <a:rPr lang="en-AU" smtClean="0"/>
              <a:pPr/>
              <a:t>25/05/2017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9A0D-5C08-424F-869D-68316D58C18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3A54-D152-47A7-909C-376DAF9F770D}" type="datetimeFigureOut">
              <a:rPr lang="en-AU" smtClean="0"/>
              <a:pPr/>
              <a:t>25/05/2017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9A0D-5C08-424F-869D-68316D58C18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3A54-D152-47A7-909C-376DAF9F770D}" type="datetimeFigureOut">
              <a:rPr lang="en-AU" smtClean="0"/>
              <a:pPr/>
              <a:t>25/05/2017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9A0D-5C08-424F-869D-68316D58C18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3A54-D152-47A7-909C-376DAF9F770D}" type="datetimeFigureOut">
              <a:rPr lang="en-AU" smtClean="0"/>
              <a:pPr/>
              <a:t>25/05/2017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9A0D-5C08-424F-869D-68316D58C18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3A54-D152-47A7-909C-376DAF9F770D}" type="datetimeFigureOut">
              <a:rPr lang="en-AU" smtClean="0"/>
              <a:pPr/>
              <a:t>25/05/2017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9A0D-5C08-424F-869D-68316D58C18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3A54-D152-47A7-909C-376DAF9F770D}" type="datetimeFigureOut">
              <a:rPr lang="en-AU" smtClean="0"/>
              <a:pPr/>
              <a:t>25/05/2017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9A0D-5C08-424F-869D-68316D58C18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3A54-D152-47A7-909C-376DAF9F770D}" type="datetimeFigureOut">
              <a:rPr lang="en-AU" smtClean="0"/>
              <a:pPr/>
              <a:t>25/05/2017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9A0D-5C08-424F-869D-68316D58C18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3A54-D152-47A7-909C-376DAF9F770D}" type="datetimeFigureOut">
              <a:rPr lang="en-AU" smtClean="0"/>
              <a:pPr/>
              <a:t>25/05/2017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9A0D-5C08-424F-869D-68316D58C18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3A54-D152-47A7-909C-376DAF9F770D}" type="datetimeFigureOut">
              <a:rPr lang="en-AU" smtClean="0"/>
              <a:pPr/>
              <a:t>25/05/2017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D9A0D-5C08-424F-869D-68316D58C18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C3A54-D152-47A7-909C-376DAF9F770D}" type="datetimeFigureOut">
              <a:rPr lang="en-AU" smtClean="0"/>
              <a:pPr/>
              <a:t>25/05/2017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D9A0D-5C08-424F-869D-68316D58C18A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Presentation Im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"/>
            <a:ext cx="9144000" cy="6857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Presentation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"/>
            <a:ext cx="9144000" cy="685721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1520" y="1152764"/>
            <a:ext cx="871296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endParaRPr lang="en-AU" sz="1200" dirty="0" smtClean="0">
              <a:latin typeface="Khmer UI" pitchFamily="34" charset="0"/>
              <a:cs typeface="Khmer UI" pitchFamily="34" charset="0"/>
            </a:endParaRPr>
          </a:p>
          <a:p>
            <a:r>
              <a:rPr lang="en-AU" sz="1200" dirty="0" smtClean="0">
                <a:latin typeface="Khmer UI" pitchFamily="34" charset="0"/>
                <a:cs typeface="Khmer UI" pitchFamily="34" charset="0"/>
              </a:rPr>
              <a:t/>
            </a:r>
            <a:br>
              <a:rPr lang="en-AU" sz="1200" dirty="0" smtClean="0">
                <a:latin typeface="Khmer UI" pitchFamily="34" charset="0"/>
                <a:cs typeface="Khmer UI" pitchFamily="34" charset="0"/>
              </a:rPr>
            </a:br>
            <a:r>
              <a:rPr lang="en-AU" sz="1200" dirty="0" smtClean="0">
                <a:latin typeface="Khmer UI" pitchFamily="34" charset="0"/>
                <a:cs typeface="Khmer UI" pitchFamily="34" charset="0"/>
              </a:rPr>
              <a:t/>
            </a:r>
            <a:br>
              <a:rPr lang="en-AU" sz="1200" dirty="0" smtClean="0">
                <a:latin typeface="Khmer UI" pitchFamily="34" charset="0"/>
                <a:cs typeface="Khmer UI" pitchFamily="34" charset="0"/>
              </a:rPr>
            </a:br>
            <a:r>
              <a:rPr lang="en-AU" sz="1200" dirty="0" smtClean="0">
                <a:latin typeface="Khmer UI" pitchFamily="34" charset="0"/>
                <a:cs typeface="Khmer UI" pitchFamily="34" charset="0"/>
              </a:rPr>
              <a:t/>
            </a:r>
            <a:br>
              <a:rPr lang="en-AU" sz="1200" dirty="0" smtClean="0">
                <a:latin typeface="Khmer UI" pitchFamily="34" charset="0"/>
                <a:cs typeface="Khmer UI" pitchFamily="34" charset="0"/>
              </a:rPr>
            </a:br>
            <a:endParaRPr lang="en-AU" sz="1200" dirty="0" smtClean="0">
              <a:latin typeface="Khmer UI" pitchFamily="34" charset="0"/>
              <a:cs typeface="Khmer UI" pitchFamily="34" charset="0"/>
            </a:endParaRPr>
          </a:p>
          <a:p>
            <a:endParaRPr lang="en-AU" sz="1200" dirty="0" smtClean="0">
              <a:latin typeface="Zona Pro" pitchFamily="50" charset="0"/>
              <a:cs typeface="Khmer UI" pitchFamily="34" charset="0"/>
            </a:endParaRPr>
          </a:p>
          <a:p>
            <a:endParaRPr lang="en-AU" sz="1200" dirty="0" smtClean="0">
              <a:latin typeface="Zona Pro" pitchFamily="50" charset="0"/>
              <a:cs typeface="Khmer UI" pitchFamily="34" charset="0"/>
            </a:endParaRPr>
          </a:p>
          <a:p>
            <a:r>
              <a:rPr lang="en-AU" sz="1200" dirty="0" smtClean="0">
                <a:latin typeface="Zona Pro" pitchFamily="50" charset="0"/>
                <a:cs typeface="Khmer UI" pitchFamily="34" charset="0"/>
              </a:rPr>
              <a:t>The Holden Scramble continues to be Australia’s largest teams based golf event and is a great opportunity for Holden Dealerships to engage their local community and drive sales. </a:t>
            </a:r>
          </a:p>
          <a:p>
            <a:endParaRPr lang="en-AU" sz="1200" dirty="0" smtClean="0">
              <a:latin typeface="Zona Pro" pitchFamily="50" charset="0"/>
              <a:cs typeface="Khmer UI" pitchFamily="34" charset="0"/>
            </a:endParaRPr>
          </a:p>
          <a:p>
            <a:r>
              <a:rPr lang="en-AU" sz="1200" dirty="0" smtClean="0">
                <a:latin typeface="Zona Pro" pitchFamily="50" charset="0"/>
                <a:cs typeface="Khmer UI" pitchFamily="34" charset="0"/>
              </a:rPr>
              <a:t>In 2017, the event has undertaken some exciting changes being; </a:t>
            </a:r>
          </a:p>
          <a:p>
            <a:endParaRPr lang="en-AU" sz="1200" dirty="0" smtClean="0">
              <a:latin typeface="Zona Pro" pitchFamily="50" charset="0"/>
              <a:cs typeface="Khmer UI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The </a:t>
            </a:r>
            <a:r>
              <a:rPr lang="en-AU" sz="1200" dirty="0" err="1" smtClean="0">
                <a:latin typeface="Zona Pro" pitchFamily="50" charset="0"/>
                <a:cs typeface="Khmer UI" pitchFamily="34" charset="0"/>
              </a:rPr>
              <a:t>Cashback</a:t>
            </a: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 offer to participants has been increased to between $500 - $2,000, providing your team  with greater opportunities to increase sales.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The event has been restructured to ensure that a large portion of season is staged over the summers months, which aims to see an increase in participation.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1200" b="1" u="sng" dirty="0" smtClean="0">
                <a:latin typeface="Zona Pro" pitchFamily="50" charset="0"/>
                <a:ea typeface="Century Gothic" pitchFamily="34" charset="0"/>
                <a:cs typeface="Khmer UI" pitchFamily="34" charset="0"/>
              </a:rPr>
              <a:t/>
            </a:r>
            <a:br>
              <a:rPr lang="en-AU" sz="1200" b="1" u="sng" dirty="0" smtClean="0">
                <a:latin typeface="Zona Pro" pitchFamily="50" charset="0"/>
                <a:ea typeface="Century Gothic" pitchFamily="34" charset="0"/>
                <a:cs typeface="Khmer UI" pitchFamily="34" charset="0"/>
              </a:rPr>
            </a:br>
            <a:r>
              <a:rPr lang="en-AU" sz="1200" b="1" u="sng" dirty="0" smtClean="0">
                <a:latin typeface="Zona Pro" pitchFamily="50" charset="0"/>
                <a:ea typeface="Century Gothic" pitchFamily="34" charset="0"/>
                <a:cs typeface="Khmer UI" pitchFamily="34" charset="0"/>
              </a:rPr>
              <a:t/>
            </a:r>
            <a:br>
              <a:rPr lang="en-AU" sz="1200" b="1" u="sng" dirty="0" smtClean="0">
                <a:latin typeface="Zona Pro" pitchFamily="50" charset="0"/>
                <a:ea typeface="Century Gothic" pitchFamily="34" charset="0"/>
                <a:cs typeface="Khmer UI" pitchFamily="34" charset="0"/>
              </a:rPr>
            </a:br>
            <a:r>
              <a:rPr lang="en-AU" sz="1200" b="1" u="sng" dirty="0" smtClean="0">
                <a:latin typeface="Zona Pro" pitchFamily="50" charset="0"/>
                <a:ea typeface="Century Gothic" pitchFamily="34" charset="0"/>
                <a:cs typeface="Khmer UI" pitchFamily="34" charset="0"/>
              </a:rPr>
              <a:t>Fast Facts about the Holden Scramble</a:t>
            </a:r>
          </a:p>
          <a:p>
            <a:pPr marL="360000" lvl="0" indent="-360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200" dirty="0" smtClean="0">
                <a:latin typeface="Zona Pro" pitchFamily="50" charset="0"/>
                <a:ea typeface="Century Gothic" pitchFamily="34" charset="0"/>
                <a:cs typeface="Khmer UI" pitchFamily="34" charset="0"/>
              </a:rPr>
              <a:t>It’s Australia’s longest  running, largest and most popular club teams event</a:t>
            </a:r>
          </a:p>
          <a:p>
            <a:pPr marL="360000" lvl="0" indent="-360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200" dirty="0" smtClean="0">
                <a:latin typeface="Zona Pro" pitchFamily="50" charset="0"/>
                <a:ea typeface="Century Gothic" pitchFamily="34" charset="0"/>
                <a:cs typeface="Khmer UI" pitchFamily="34" charset="0"/>
              </a:rPr>
              <a:t>In 2016, the event celebrated it’s 25</a:t>
            </a:r>
            <a:r>
              <a:rPr lang="en-AU" sz="1200" baseline="30000" dirty="0" smtClean="0">
                <a:latin typeface="Zona Pro" pitchFamily="50" charset="0"/>
                <a:ea typeface="Century Gothic" pitchFamily="34" charset="0"/>
                <a:cs typeface="Khmer UI" pitchFamily="34" charset="0"/>
              </a:rPr>
              <a:t>th</a:t>
            </a:r>
            <a:r>
              <a:rPr lang="en-AU" sz="1200" dirty="0" smtClean="0">
                <a:latin typeface="Zona Pro" pitchFamily="50" charset="0"/>
                <a:ea typeface="Century Gothic" pitchFamily="34" charset="0"/>
                <a:cs typeface="Khmer UI" pitchFamily="34" charset="0"/>
              </a:rPr>
              <a:t> anniversary, 1 millionth participant and 25k women’s participant</a:t>
            </a:r>
          </a:p>
          <a:p>
            <a:pPr marL="360000" lvl="0" indent="-360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200" dirty="0" smtClean="0">
                <a:latin typeface="Zona Pro" pitchFamily="50" charset="0"/>
                <a:ea typeface="Century Gothic" pitchFamily="34" charset="0"/>
                <a:cs typeface="Khmer UI" pitchFamily="34" charset="0"/>
              </a:rPr>
              <a:t>More than 14,000 cars have been sold as a result of the event</a:t>
            </a:r>
          </a:p>
          <a:p>
            <a:pPr marL="360000" lvl="0" indent="-360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200" dirty="0" smtClean="0">
                <a:latin typeface="Zona Pro" pitchFamily="50" charset="0"/>
                <a:ea typeface="Century Gothic" pitchFamily="34" charset="0"/>
                <a:cs typeface="Khmer UI" pitchFamily="34" charset="0"/>
              </a:rPr>
              <a:t>There are over 130 Holden Dealerships supporting it nationally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AU" sz="1400" b="1" i="0" u="sng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Khmer UI" pitchFamily="34" charset="0"/>
              <a:ea typeface="Century Gothic" pitchFamily="34" charset="0"/>
              <a:cs typeface="Khmer U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AU" sz="1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UI" pitchFamily="34" charset="0"/>
              <a:ea typeface="Century Gothic" pitchFamily="34" charset="0"/>
              <a:cs typeface="Khmer U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b="1" dirty="0" smtClean="0">
              <a:latin typeface="Century Gothic" pitchFamily="34" charset="0"/>
              <a:ea typeface="Century Gothic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54013"/>
            <a:ext cx="68407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solidFill>
                  <a:schemeClr val="bg1"/>
                </a:solidFill>
                <a:latin typeface="Zona Pro" pitchFamily="50" charset="0"/>
                <a:cs typeface="Arial" pitchFamily="34" charset="0"/>
              </a:rPr>
              <a:t>Event Overview</a:t>
            </a:r>
          </a:p>
          <a:p>
            <a:endParaRPr lang="en-AU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Presentation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"/>
            <a:ext cx="9144000" cy="685721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2559387"/>
            <a:ext cx="8424936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000" marR="0" lvl="0" indent="-3600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Staged a local Golf Clubs across the country, with an average of 450 events each season</a:t>
            </a:r>
          </a:p>
          <a:p>
            <a:pPr marL="360000" marR="0" lvl="0" indent="-3600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AU" sz="900" dirty="0" smtClean="0">
              <a:latin typeface="Zona Pro" pitchFamily="50" charset="0"/>
              <a:cs typeface="Khmer UI" pitchFamily="34" charset="0"/>
            </a:endParaRPr>
          </a:p>
          <a:p>
            <a:pPr marL="360000" marR="0" lvl="0" indent="-3600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4 person Ambrose event</a:t>
            </a:r>
          </a:p>
          <a:p>
            <a:pPr marL="360000" marR="0" lvl="0" indent="-3600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900" dirty="0" smtClean="0">
              <a:latin typeface="Zona Pro" pitchFamily="50" charset="0"/>
              <a:cs typeface="Khmer UI" pitchFamily="34" charset="0"/>
            </a:endParaRPr>
          </a:p>
          <a:p>
            <a:pPr marL="360000" marR="0" lvl="0" indent="-3600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Each player receives tee gifts  and plays for a great range of Callaway Golf prizes which are all provided by the PGA</a:t>
            </a:r>
          </a:p>
          <a:p>
            <a:pPr marL="360000" marR="0" lvl="0" indent="-3600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900" dirty="0" smtClean="0">
              <a:latin typeface="Zona Pro" pitchFamily="50" charset="0"/>
              <a:cs typeface="Khmer UI" pitchFamily="34" charset="0"/>
            </a:endParaRPr>
          </a:p>
          <a:p>
            <a:pPr marL="360000" marR="0" lvl="0" indent="-3600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Each player on the day of the event receives a exclusive voucher booklet which is highlighted by the Holden </a:t>
            </a:r>
            <a:r>
              <a:rPr lang="en-AU" sz="1200" dirty="0" err="1" smtClean="0">
                <a:latin typeface="Zona Pro" pitchFamily="50" charset="0"/>
                <a:cs typeface="Khmer UI" pitchFamily="34" charset="0"/>
              </a:rPr>
              <a:t>Cashback</a:t>
            </a: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 offer. </a:t>
            </a:r>
          </a:p>
          <a:p>
            <a:pPr marL="360000" marR="0" lvl="0" indent="-3600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900" dirty="0" smtClean="0">
              <a:latin typeface="Zona Pro" pitchFamily="50" charset="0"/>
              <a:cs typeface="Khmer UI" pitchFamily="34" charset="0"/>
            </a:endParaRPr>
          </a:p>
          <a:p>
            <a:pPr marL="360000" marR="0" lvl="0" indent="-3600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AU" sz="1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Zona Pro" pitchFamily="50" charset="0"/>
                <a:cs typeface="Khmer UI" pitchFamily="34" charset="0"/>
              </a:rPr>
              <a:t>Played at three levels:</a:t>
            </a:r>
          </a:p>
          <a:p>
            <a:pPr marL="360000" lvl="1" indent="-360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	1. </a:t>
            </a:r>
            <a:r>
              <a:rPr lang="en-AU" sz="1200" b="1" i="1" dirty="0" smtClean="0">
                <a:latin typeface="Zona Pro" pitchFamily="50" charset="0"/>
                <a:cs typeface="Khmer UI" pitchFamily="34" charset="0"/>
              </a:rPr>
              <a:t>Local Event </a:t>
            </a: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June 2017 – February 2018, 450 Local events nationally sponsored by local dealers</a:t>
            </a:r>
          </a:p>
          <a:p>
            <a:pPr marL="360000" lvl="1" indent="-360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AU" sz="12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Zona Pro" pitchFamily="50" charset="0"/>
                <a:cs typeface="Khmer UI" pitchFamily="34" charset="0"/>
              </a:rPr>
              <a:t>	2.</a:t>
            </a:r>
            <a:r>
              <a:rPr kumimoji="0" lang="en-AU" sz="12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Zona Pro" pitchFamily="50" charset="0"/>
                <a:cs typeface="Khmer UI" pitchFamily="34" charset="0"/>
              </a:rPr>
              <a:t> </a:t>
            </a:r>
            <a:r>
              <a:rPr kumimoji="0" lang="en-AU" sz="12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Zona Pro" pitchFamily="50" charset="0"/>
                <a:cs typeface="Khmer UI" pitchFamily="34" charset="0"/>
              </a:rPr>
              <a:t>Regional</a:t>
            </a:r>
            <a:r>
              <a:rPr kumimoji="0" lang="en-AU" sz="1200" b="1" i="1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Zona Pro" pitchFamily="50" charset="0"/>
                <a:cs typeface="Khmer UI" pitchFamily="34" charset="0"/>
              </a:rPr>
              <a:t> Final </a:t>
            </a:r>
            <a:r>
              <a:rPr kumimoji="0" lang="en-AU" sz="120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Zona Pro" pitchFamily="50" charset="0"/>
                <a:cs typeface="Khmer UI" pitchFamily="34" charset="0"/>
              </a:rPr>
              <a:t>March 2018, 30 events nationally (PGA Professional joins the team)</a:t>
            </a:r>
          </a:p>
          <a:p>
            <a:pPr marL="360000" lvl="1" indent="-360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200" baseline="0" dirty="0" smtClean="0">
                <a:latin typeface="Zona Pro" pitchFamily="50" charset="0"/>
                <a:cs typeface="Khmer UI" pitchFamily="34" charset="0"/>
              </a:rPr>
              <a:t>	3. </a:t>
            </a:r>
            <a:r>
              <a:rPr lang="en-AU" sz="1200" b="1" i="1" baseline="0" dirty="0" smtClean="0">
                <a:latin typeface="Zona Pro" pitchFamily="50" charset="0"/>
                <a:cs typeface="Khmer UI" pitchFamily="34" charset="0"/>
              </a:rPr>
              <a:t>Championship Final </a:t>
            </a:r>
            <a:r>
              <a:rPr lang="en-AU" sz="1200" baseline="0" dirty="0" smtClean="0">
                <a:latin typeface="Zona Pro" pitchFamily="50" charset="0"/>
                <a:cs typeface="Khmer UI" pitchFamily="34" charset="0"/>
              </a:rPr>
              <a:t>May 2018,</a:t>
            </a: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 Queensland’s Sunshine Coast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Khmer UI" pitchFamily="34" charset="0"/>
              <a:ea typeface="Century Gothic" pitchFamily="34" charset="0"/>
              <a:cs typeface="Khmer UI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b="1" dirty="0" smtClean="0">
              <a:latin typeface="Century Gothic" pitchFamily="34" charset="0"/>
              <a:ea typeface="Century Gothic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954013"/>
            <a:ext cx="68407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solidFill>
                  <a:schemeClr val="bg1"/>
                </a:solidFill>
                <a:latin typeface="Zona Pro" pitchFamily="50" charset="0"/>
                <a:cs typeface="Arial" pitchFamily="34" charset="0"/>
              </a:rPr>
              <a:t>Event Overview</a:t>
            </a:r>
          </a:p>
          <a:p>
            <a:endParaRPr lang="en-AU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Presentation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"/>
            <a:ext cx="9144000" cy="6857213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7363"/>
            <a:ext cx="662473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000" marR="0" lvl="0" indent="-3600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AU" sz="1200" dirty="0" smtClean="0">
              <a:latin typeface="Arial" pitchFamily="34" charset="0"/>
              <a:cs typeface="Arial" pitchFamily="34" charset="0"/>
            </a:endParaRPr>
          </a:p>
          <a:p>
            <a:pPr marL="360000" marR="0" lvl="0" indent="-3600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12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AU" sz="1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b="1" dirty="0" smtClean="0">
              <a:latin typeface="Century Gothic" pitchFamily="34" charset="0"/>
              <a:ea typeface="Century Gothic" pitchFamily="34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67544" y="2492896"/>
            <a:ext cx="835292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AU" sz="1400" b="1" u="sng" dirty="0" smtClean="0">
                <a:latin typeface="Zona Pro" pitchFamily="50" charset="0"/>
                <a:cs typeface="Khmer UI" pitchFamily="34" charset="0"/>
              </a:rPr>
              <a:t>Sell more cars thanks to the Holden </a:t>
            </a:r>
            <a:r>
              <a:rPr lang="en-AU" sz="1400" b="1" u="sng" kern="0" dirty="0" smtClean="0">
                <a:latin typeface="Zona Pro" pitchFamily="50" charset="0"/>
                <a:cs typeface="Khmer UI" pitchFamily="34" charset="0"/>
              </a:rPr>
              <a:t>Scramble!</a:t>
            </a:r>
          </a:p>
          <a:p>
            <a:pPr marL="36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1200" b="1" kern="0" dirty="0" smtClean="0">
              <a:latin typeface="Zona Pro" pitchFamily="50" charset="0"/>
              <a:cs typeface="Khmer UI" pitchFamily="34" charset="0"/>
            </a:endParaRPr>
          </a:p>
          <a:p>
            <a:pPr marL="360363" lvl="0" indent="-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Every participant who plays in the Holden Scramble, receives the </a:t>
            </a:r>
            <a:r>
              <a:rPr lang="en-AU" sz="1200" dirty="0" err="1" smtClean="0">
                <a:latin typeface="Zona Pro" pitchFamily="50" charset="0"/>
                <a:cs typeface="Khmer UI" pitchFamily="34" charset="0"/>
              </a:rPr>
              <a:t>Cashback</a:t>
            </a: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 offer</a:t>
            </a:r>
          </a:p>
          <a:p>
            <a:pPr marL="360363" lvl="0" indent="-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AU" sz="900" dirty="0" smtClean="0">
              <a:latin typeface="Zona Pro" pitchFamily="50" charset="0"/>
              <a:cs typeface="Khmer UI" pitchFamily="34" charset="0"/>
            </a:endParaRPr>
          </a:p>
          <a:p>
            <a:pPr marL="360363" indent="-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Participant </a:t>
            </a:r>
            <a:r>
              <a:rPr lang="en-AU" sz="1200" dirty="0" err="1" smtClean="0">
                <a:latin typeface="Zona Pro" pitchFamily="50" charset="0"/>
                <a:cs typeface="Khmer UI" pitchFamily="34" charset="0"/>
              </a:rPr>
              <a:t>Cashback</a:t>
            </a: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 offer is transferrable to their immediate family members</a:t>
            </a:r>
          </a:p>
          <a:p>
            <a:pPr marL="360363" indent="-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AU" sz="900" dirty="0" smtClean="0">
              <a:latin typeface="Zona Pro" pitchFamily="50" charset="0"/>
              <a:cs typeface="Khmer UI" pitchFamily="34" charset="0"/>
            </a:endParaRPr>
          </a:p>
          <a:p>
            <a:pPr marL="360363" lvl="0" indent="-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200" dirty="0" err="1" smtClean="0">
                <a:latin typeface="Zona Pro" pitchFamily="50" charset="0"/>
                <a:cs typeface="Khmer UI" pitchFamily="34" charset="0"/>
              </a:rPr>
              <a:t>Cashback</a:t>
            </a: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 value varies dependent on the model of vehicle purchased</a:t>
            </a:r>
          </a:p>
          <a:p>
            <a:pPr marL="360363" lvl="0" indent="-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AU" sz="900" dirty="0" smtClean="0">
              <a:latin typeface="Zona Pro" pitchFamily="50" charset="0"/>
              <a:cs typeface="Khmer UI" pitchFamily="34" charset="0"/>
            </a:endParaRPr>
          </a:p>
          <a:p>
            <a:pPr marL="360363" indent="-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200" dirty="0" err="1" smtClean="0">
                <a:latin typeface="Zona Pro" pitchFamily="50" charset="0"/>
                <a:cs typeface="Khmer UI" pitchFamily="34" charset="0"/>
              </a:rPr>
              <a:t>Cashback</a:t>
            </a: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 value does not affect your profit margin. Payment paid directly from Holden Head Office</a:t>
            </a:r>
          </a:p>
          <a:p>
            <a:pPr marL="360363" indent="-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AU" sz="900" dirty="0" smtClean="0">
              <a:latin typeface="Zona Pro" pitchFamily="50" charset="0"/>
              <a:cs typeface="Khmer UI" pitchFamily="34" charset="0"/>
            </a:endParaRPr>
          </a:p>
          <a:p>
            <a:pPr marL="360363" indent="-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Use the </a:t>
            </a:r>
            <a:r>
              <a:rPr lang="en-AU" sz="1200" dirty="0" err="1" smtClean="0">
                <a:latin typeface="Zona Pro" pitchFamily="50" charset="0"/>
                <a:cs typeface="Khmer UI" pitchFamily="34" charset="0"/>
              </a:rPr>
              <a:t>Cashback</a:t>
            </a: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 as a closing sales opportunity. Ask your customer if they or an immediate family member play golf and invite them to play in your event to be eligible for further savings</a:t>
            </a:r>
          </a:p>
          <a:p>
            <a:pPr marL="360363" indent="-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AU" sz="900" dirty="0" smtClean="0">
              <a:latin typeface="Zona Pro" pitchFamily="50" charset="0"/>
              <a:cs typeface="Khmer UI" pitchFamily="34" charset="0"/>
            </a:endParaRPr>
          </a:p>
          <a:p>
            <a:pPr marL="360363" lvl="0" indent="-3600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Customer not a serious golfer? Don’t worry, invite your customer to be a social guest player at your sponsored event and they can still claim the </a:t>
            </a:r>
            <a:r>
              <a:rPr lang="en-AU" sz="1200" dirty="0" err="1" smtClean="0">
                <a:latin typeface="Zona Pro" pitchFamily="50" charset="0"/>
                <a:cs typeface="Khmer UI" pitchFamily="34" charset="0"/>
              </a:rPr>
              <a:t>Cashback</a:t>
            </a:r>
            <a:r>
              <a:rPr lang="en-AU" sz="1200" dirty="0" smtClean="0">
                <a:latin typeface="Zona Pro" pitchFamily="50" charset="0"/>
                <a:cs typeface="Khmer UI" pitchFamily="34" charset="0"/>
              </a:rPr>
              <a:t> offer</a:t>
            </a:r>
          </a:p>
          <a:p>
            <a:pPr marL="360363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AU" sz="1400" dirty="0" smtClean="0">
              <a:latin typeface="Khmer UI" pitchFamily="34" charset="0"/>
              <a:cs typeface="Khmer UI" pitchFamily="34" charset="0"/>
            </a:endParaRPr>
          </a:p>
          <a:p>
            <a:pPr marL="360363" lvl="0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AU" sz="1400" dirty="0" smtClean="0">
              <a:latin typeface="Khmer UI" pitchFamily="34" charset="0"/>
              <a:cs typeface="Khmer UI" pitchFamily="34" charset="0"/>
            </a:endParaRPr>
          </a:p>
          <a:p>
            <a:pPr marL="360363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AU" sz="1400" dirty="0" smtClean="0">
              <a:latin typeface="Khmer UI" pitchFamily="34" charset="0"/>
              <a:cs typeface="Khmer UI" pitchFamily="34" charset="0"/>
            </a:endParaRPr>
          </a:p>
          <a:p>
            <a:pPr marL="360363" lvl="0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AU" sz="1400" b="1" kern="0" dirty="0" smtClean="0">
              <a:latin typeface="Khmer UI" pitchFamily="34" charset="0"/>
              <a:cs typeface="Khmer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A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AU" sz="1400" dirty="0" smtClean="0">
              <a:latin typeface="Khmer UI" pitchFamily="34" charset="0"/>
              <a:cs typeface="Khmer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1400" dirty="0" smtClean="0">
              <a:latin typeface="Khmer UI" pitchFamily="34" charset="0"/>
              <a:cs typeface="Khmer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dirty="0" smtClean="0">
                <a:latin typeface="Khmer UI" pitchFamily="34" charset="0"/>
                <a:cs typeface="Khmer UI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954013"/>
            <a:ext cx="68407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err="1" smtClean="0">
                <a:solidFill>
                  <a:schemeClr val="bg1"/>
                </a:solidFill>
                <a:latin typeface="Zona Pro" pitchFamily="50" charset="0"/>
                <a:cs typeface="Arial" pitchFamily="34" charset="0"/>
              </a:rPr>
              <a:t>Cashback</a:t>
            </a:r>
            <a:r>
              <a:rPr lang="en-AU" sz="5400" b="1" dirty="0" smtClean="0">
                <a:solidFill>
                  <a:schemeClr val="bg1"/>
                </a:solidFill>
                <a:latin typeface="Zona Pro" pitchFamily="50" charset="0"/>
                <a:cs typeface="Arial" pitchFamily="34" charset="0"/>
              </a:rPr>
              <a:t> Offer </a:t>
            </a:r>
          </a:p>
          <a:p>
            <a:endParaRPr lang="en-AU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 Presentation 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213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07363"/>
            <a:ext cx="662473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000" marR="0" lvl="0" indent="-3600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AU" sz="1200" dirty="0" smtClean="0">
              <a:latin typeface="Arial" pitchFamily="34" charset="0"/>
              <a:cs typeface="Arial" pitchFamily="34" charset="0"/>
            </a:endParaRPr>
          </a:p>
          <a:p>
            <a:pPr marL="360000" marR="0" lvl="0" indent="-3600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1200" dirty="0" smtClean="0"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AU" sz="12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entury Gothic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entury Gothic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b="1" dirty="0" smtClean="0">
              <a:latin typeface="Century Gothic" pitchFamily="34" charset="0"/>
              <a:ea typeface="Century Gothic" pitchFamily="34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1916832"/>
            <a:ext cx="8352928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1400" b="1" kern="0" dirty="0" smtClean="0">
              <a:latin typeface="Khmer UI" pitchFamily="34" charset="0"/>
              <a:cs typeface="Khmer UI" pitchFamily="34" charset="0"/>
            </a:endParaRPr>
          </a:p>
          <a:p>
            <a:pPr marL="36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1400" b="1" kern="0" dirty="0" smtClean="0">
              <a:latin typeface="Khmer UI" pitchFamily="34" charset="0"/>
              <a:cs typeface="Khmer UI" pitchFamily="34" charset="0"/>
            </a:endParaRPr>
          </a:p>
          <a:p>
            <a:pPr marL="360363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AU" sz="1400" dirty="0" smtClean="0">
              <a:latin typeface="Khmer UI" pitchFamily="34" charset="0"/>
              <a:cs typeface="Khmer UI" pitchFamily="34" charset="0"/>
            </a:endParaRPr>
          </a:p>
          <a:p>
            <a:pPr marL="360363" lvl="0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AU" sz="1400" dirty="0" smtClean="0">
              <a:latin typeface="Khmer UI" pitchFamily="34" charset="0"/>
              <a:cs typeface="Khmer UI" pitchFamily="34" charset="0"/>
            </a:endParaRPr>
          </a:p>
          <a:p>
            <a:pPr marL="360363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AU" sz="1400" dirty="0" smtClean="0">
              <a:latin typeface="Khmer UI" pitchFamily="34" charset="0"/>
              <a:cs typeface="Khmer UI" pitchFamily="34" charset="0"/>
            </a:endParaRPr>
          </a:p>
          <a:p>
            <a:pPr marL="360363" lvl="0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AU" sz="1400" b="1" kern="0" dirty="0" smtClean="0">
              <a:latin typeface="Khmer UI" pitchFamily="34" charset="0"/>
              <a:cs typeface="Khmer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A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AU" sz="1400" dirty="0" smtClean="0">
              <a:latin typeface="Khmer UI" pitchFamily="34" charset="0"/>
              <a:cs typeface="Khmer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1400" dirty="0" smtClean="0">
              <a:latin typeface="Khmer UI" pitchFamily="34" charset="0"/>
              <a:cs typeface="Khmer U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1400" dirty="0" smtClean="0">
                <a:latin typeface="Khmer UI" pitchFamily="34" charset="0"/>
                <a:cs typeface="Khmer UI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954013"/>
            <a:ext cx="68407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err="1" smtClean="0">
                <a:solidFill>
                  <a:schemeClr val="bg1"/>
                </a:solidFill>
                <a:latin typeface="Zona Pro" pitchFamily="50" charset="0"/>
                <a:cs typeface="Arial" pitchFamily="34" charset="0"/>
              </a:rPr>
              <a:t>Cashback</a:t>
            </a:r>
            <a:r>
              <a:rPr lang="en-AU" sz="5400" b="1" dirty="0" smtClean="0">
                <a:solidFill>
                  <a:schemeClr val="bg1"/>
                </a:solidFill>
                <a:latin typeface="Zona Pro" pitchFamily="50" charset="0"/>
                <a:cs typeface="Arial" pitchFamily="34" charset="0"/>
              </a:rPr>
              <a:t> Offer</a:t>
            </a:r>
          </a:p>
          <a:p>
            <a:endParaRPr lang="en-AU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Colorad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268760"/>
            <a:ext cx="6071659" cy="341530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9512" y="2420888"/>
            <a:ext cx="3096344" cy="2952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2" name="Oval 11"/>
          <p:cNvSpPr/>
          <p:nvPr/>
        </p:nvSpPr>
        <p:spPr>
          <a:xfrm>
            <a:off x="5436096" y="3645024"/>
            <a:ext cx="3312368" cy="302433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Oval 12"/>
          <p:cNvSpPr/>
          <p:nvPr/>
        </p:nvSpPr>
        <p:spPr>
          <a:xfrm>
            <a:off x="2555776" y="3645024"/>
            <a:ext cx="3107714" cy="28803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249289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na Pro" pitchFamily="50" charset="0"/>
              </a:rPr>
              <a:t>$</a:t>
            </a:r>
            <a:r>
              <a:rPr lang="en-A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na Pro" pitchFamily="50" charset="0"/>
              </a:rPr>
              <a:t>500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576064" y="32995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3200" b="1" dirty="0" smtClean="0">
                <a:latin typeface="Zona Pro" pitchFamily="50" charset="0"/>
              </a:rPr>
              <a:t>Spark </a:t>
            </a:r>
          </a:p>
          <a:p>
            <a:pPr algn="ctr"/>
            <a:r>
              <a:rPr lang="en-AU" sz="3200" b="1" dirty="0" err="1" smtClean="0">
                <a:latin typeface="Zona Pro" pitchFamily="50" charset="0"/>
              </a:rPr>
              <a:t>Barina</a:t>
            </a:r>
            <a:endParaRPr lang="en-AU" sz="3200" b="1" dirty="0" smtClean="0">
              <a:latin typeface="Zona Pro" pitchFamily="50" charset="0"/>
            </a:endParaRPr>
          </a:p>
          <a:p>
            <a:pPr algn="ctr"/>
            <a:r>
              <a:rPr lang="en-AU" sz="3200" b="1" dirty="0" err="1" smtClean="0">
                <a:latin typeface="Zona Pro" pitchFamily="50" charset="0"/>
              </a:rPr>
              <a:t>Trax</a:t>
            </a:r>
            <a:endParaRPr lang="en-AU" sz="3200" b="1" dirty="0">
              <a:latin typeface="Zona Pro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7824" y="393305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na Pro" pitchFamily="50" charset="0"/>
              </a:rPr>
              <a:t>$</a:t>
            </a:r>
            <a:r>
              <a:rPr lang="en-A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na Pro" pitchFamily="50" charset="0"/>
              </a:rPr>
              <a:t>1000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63688" y="4797152"/>
            <a:ext cx="457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 smtClean="0">
                <a:latin typeface="Zona Pro" pitchFamily="50" charset="0"/>
              </a:rPr>
              <a:t>Astra</a:t>
            </a:r>
          </a:p>
          <a:p>
            <a:pPr algn="ctr"/>
            <a:r>
              <a:rPr lang="en-AU" sz="3200" b="1" dirty="0" err="1" smtClean="0">
                <a:latin typeface="Zona Pro" pitchFamily="50" charset="0"/>
              </a:rPr>
              <a:t>Captiva</a:t>
            </a:r>
            <a:endParaRPr lang="en-AU" sz="3200" b="1" dirty="0">
              <a:latin typeface="Zona Pro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6136" y="3873822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na Pro" pitchFamily="50" charset="0"/>
              </a:rPr>
              <a:t>$</a:t>
            </a:r>
            <a:r>
              <a:rPr lang="en-A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na Pro" pitchFamily="50" charset="0"/>
              </a:rPr>
              <a:t>2000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824536" y="473966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 smtClean="0">
                <a:latin typeface="Zona Pro" pitchFamily="50" charset="0"/>
              </a:rPr>
              <a:t>Commodore</a:t>
            </a:r>
          </a:p>
          <a:p>
            <a:pPr algn="ctr"/>
            <a:r>
              <a:rPr lang="en-AU" sz="3200" b="1" dirty="0" smtClean="0">
                <a:latin typeface="Zona Pro" pitchFamily="50" charset="0"/>
              </a:rPr>
              <a:t>Colorado</a:t>
            </a:r>
          </a:p>
          <a:p>
            <a:pPr algn="ctr"/>
            <a:r>
              <a:rPr lang="en-AU" sz="3200" b="1" dirty="0" smtClean="0">
                <a:latin typeface="Zona Pro" pitchFamily="50" charset="0"/>
              </a:rPr>
              <a:t>Trailblazer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Presentation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"/>
            <a:ext cx="9144000" cy="685721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2420888"/>
            <a:ext cx="835292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marR="0" lvl="0" indent="-3600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cs typeface="Khmer UI" pitchFamily="34" charset="0"/>
              </a:rPr>
              <a:t>Utilise sponsorship resources</a:t>
            </a:r>
            <a:r>
              <a:rPr kumimoji="0" lang="en-A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cs typeface="Khmer UI" pitchFamily="34" charset="0"/>
              </a:rPr>
              <a:t> saved in </a:t>
            </a:r>
            <a:r>
              <a:rPr kumimoji="0" lang="en-AU" sz="1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cs typeface="Khmer UI" pitchFamily="34" charset="0"/>
              </a:rPr>
              <a:t>Myadbox</a:t>
            </a:r>
            <a:r>
              <a:rPr kumimoji="0" lang="en-A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cs typeface="Khmer UI" pitchFamily="34" charset="0"/>
              </a:rPr>
              <a:t> </a:t>
            </a:r>
            <a: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cs typeface="Khmer UI" pitchFamily="34" charset="0"/>
              </a:rPr>
              <a:t/>
            </a:r>
            <a:b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cs typeface="Khmer UI" pitchFamily="34" charset="0"/>
              </a:rPr>
            </a:br>
            <a:endParaRPr kumimoji="0" lang="en-AU" sz="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Zona Pro" pitchFamily="50" charset="0"/>
              <a:cs typeface="Khmer UI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cs typeface="Khmer UI" pitchFamily="34" charset="0"/>
              </a:rPr>
              <a:t>Educate your sales team about the </a:t>
            </a:r>
            <a:r>
              <a:rPr lang="en-AU" sz="1400" dirty="0" err="1" smtClean="0">
                <a:latin typeface="Zona Pro" pitchFamily="50" charset="0"/>
                <a:cs typeface="Khmer UI" pitchFamily="34" charset="0"/>
              </a:rPr>
              <a:t>Cashback</a:t>
            </a:r>
            <a:r>
              <a:rPr lang="en-AU" sz="1400" dirty="0" smtClean="0">
                <a:latin typeface="Zona Pro" pitchFamily="50" charset="0"/>
                <a:cs typeface="Khmer UI" pitchFamily="34" charset="0"/>
              </a:rPr>
              <a:t> Offer</a:t>
            </a:r>
          </a:p>
          <a:p>
            <a:pPr marL="360000" marR="0" lvl="0" indent="-3600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AU" sz="1050" dirty="0" smtClean="0">
              <a:latin typeface="Zona Pro" pitchFamily="50" charset="0"/>
              <a:cs typeface="Khmer UI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1400" dirty="0" smtClean="0">
                <a:latin typeface="Zona Pro" pitchFamily="50" charset="0"/>
                <a:cs typeface="Khmer UI" pitchFamily="34" charset="0"/>
              </a:rPr>
              <a:t>Display printed resources in the Dealership in the lead up to event</a:t>
            </a:r>
          </a:p>
          <a:p>
            <a:pPr marL="360000" marR="0" lvl="0" indent="-3600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Zona Pro" pitchFamily="50" charset="0"/>
              <a:cs typeface="Khmer UI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cs typeface="Khmer UI" pitchFamily="34" charset="0"/>
              </a:rPr>
              <a:t>Get involved in the event – make sure the players remember you and your dealership!</a:t>
            </a:r>
          </a:p>
          <a:p>
            <a:pPr marL="360000" marR="0" lvl="0" indent="-3600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AU" sz="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Zona Pro" pitchFamily="50" charset="0"/>
              <a:cs typeface="Khmer UI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1400" dirty="0" smtClean="0">
                <a:latin typeface="Zona Pro" pitchFamily="50" charset="0"/>
                <a:cs typeface="Khmer UI" pitchFamily="34" charset="0"/>
              </a:rPr>
              <a:t>Run an event day promotion to win a weekend test drive of vehicle to create stronger leads</a:t>
            </a:r>
          </a:p>
          <a:p>
            <a:pPr marL="360000" marR="0" lvl="0" indent="-3600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AU" sz="900" dirty="0" smtClean="0">
              <a:latin typeface="Zona Pro" pitchFamily="50" charset="0"/>
              <a:cs typeface="Khmer UI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cs typeface="Khmer UI" pitchFamily="34" charset="0"/>
              </a:rPr>
              <a:t>Provide business cards and flyers</a:t>
            </a:r>
            <a:r>
              <a:rPr kumimoji="0" lang="en-A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cs typeface="Khmer UI" pitchFamily="34" charset="0"/>
              </a:rPr>
              <a:t> to participants at the event</a:t>
            </a:r>
          </a:p>
          <a:p>
            <a:pPr marL="360000" marR="0" lvl="0" indent="-3600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AU" sz="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Zona Pro" pitchFamily="50" charset="0"/>
              <a:cs typeface="Khmer UI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cs typeface="Khmer UI" pitchFamily="34" charset="0"/>
              </a:rPr>
              <a:t>Incorporate</a:t>
            </a:r>
            <a:r>
              <a:rPr kumimoji="0" lang="en-A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cs typeface="Khmer UI" pitchFamily="34" charset="0"/>
              </a:rPr>
              <a:t> a Hole in One prize to lift the excitement of the event</a:t>
            </a:r>
            <a:endParaRPr kumimoji="0" lang="en-AU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Zona Pro" pitchFamily="50" charset="0"/>
              <a:cs typeface="Khmer UI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9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Zona Pro" pitchFamily="50" charset="0"/>
              <a:cs typeface="Khmer UI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cs typeface="Khmer UI" pitchFamily="34" charset="0"/>
              </a:rPr>
              <a:t>Reward</a:t>
            </a:r>
            <a:r>
              <a:rPr kumimoji="0" lang="en-AU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cs typeface="Khmer UI" pitchFamily="34" charset="0"/>
              </a:rPr>
              <a:t> Holden vehicle owners at the event by providing a car wash service whilst players are on course</a:t>
            </a:r>
          </a:p>
          <a:p>
            <a:pPr marL="360000" marR="0" lvl="0" indent="-3600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AU" sz="105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Zona Pro" pitchFamily="50" charset="0"/>
              <a:cs typeface="Khmer UI" pitchFamily="34" charset="0"/>
            </a:endParaRPr>
          </a:p>
          <a:p>
            <a:pPr marL="360000" marR="0" lvl="0" indent="-36000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AU" sz="1400" baseline="0" dirty="0" smtClean="0">
                <a:latin typeface="Zona Pro" pitchFamily="50" charset="0"/>
                <a:cs typeface="Khmer UI" pitchFamily="34" charset="0"/>
              </a:rPr>
              <a:t>Provide</a:t>
            </a:r>
            <a:r>
              <a:rPr lang="en-AU" sz="1400" dirty="0" smtClean="0">
                <a:latin typeface="Zona Pro" pitchFamily="50" charset="0"/>
                <a:cs typeface="Khmer UI" pitchFamily="34" charset="0"/>
              </a:rPr>
              <a:t> vehicle to Regional Final qualifying team to travel to event</a:t>
            </a:r>
            <a:endParaRPr kumimoji="0" lang="en-AU" sz="1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Zona Pro" pitchFamily="50" charset="0"/>
              <a:cs typeface="Khmer U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052736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200" b="1" dirty="0" smtClean="0">
                <a:solidFill>
                  <a:schemeClr val="bg1"/>
                </a:solidFill>
                <a:latin typeface="Zona Pro" pitchFamily="50" charset="0"/>
                <a:cs typeface="Arial" pitchFamily="34" charset="0"/>
              </a:rPr>
              <a:t>Leverage Involvement</a:t>
            </a:r>
          </a:p>
          <a:p>
            <a:endParaRPr lang="en-AU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Presentation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"/>
            <a:ext cx="9144000" cy="68572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2708920"/>
            <a:ext cx="8280920" cy="3543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0" indent="-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400" dirty="0" smtClean="0">
                <a:latin typeface="Zona Pro" pitchFamily="50" charset="0"/>
                <a:cs typeface="Khmer UI" pitchFamily="34" charset="0"/>
              </a:rPr>
              <a:t>Naming sponsorship of that event </a:t>
            </a:r>
          </a:p>
          <a:p>
            <a:pPr marL="360000" lvl="0" indent="-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900" dirty="0" smtClean="0">
              <a:latin typeface="Zona Pro" pitchFamily="50" charset="0"/>
              <a:cs typeface="Khmer UI" pitchFamily="34" charset="0"/>
            </a:endParaRPr>
          </a:p>
          <a:p>
            <a:pPr marL="360000" lvl="0" indent="-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400" dirty="0" smtClean="0">
                <a:latin typeface="Zona Pro" pitchFamily="50" charset="0"/>
                <a:cs typeface="Khmer UI" pitchFamily="34" charset="0"/>
              </a:rPr>
              <a:t>8 guests spots on the day – your guests don’t need to have an official handicap but will receive the Cashback offer – a great bonus customers!</a:t>
            </a:r>
          </a:p>
          <a:p>
            <a:pPr marL="360000" lvl="0" indent="-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AU" sz="900" dirty="0" smtClean="0">
              <a:latin typeface="Zona Pro" pitchFamily="50" charset="0"/>
              <a:cs typeface="Khmer UI" pitchFamily="34" charset="0"/>
            </a:endParaRPr>
          </a:p>
          <a:p>
            <a:pPr marL="360000" indent="-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400" dirty="0" smtClean="0">
                <a:latin typeface="Zona Pro" pitchFamily="50" charset="0"/>
                <a:cs typeface="Khmer UI" pitchFamily="34" charset="0"/>
              </a:rPr>
              <a:t>Signage and car display opportunity</a:t>
            </a:r>
          </a:p>
          <a:p>
            <a:pPr marL="360000" indent="-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900" dirty="0" smtClean="0">
              <a:latin typeface="Zona Pro" pitchFamily="50" charset="0"/>
              <a:cs typeface="Khmer UI" pitchFamily="34" charset="0"/>
            </a:endParaRPr>
          </a:p>
          <a:p>
            <a:pPr marL="360000" indent="-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400" dirty="0" smtClean="0">
                <a:latin typeface="Zona Pro" pitchFamily="50" charset="0"/>
                <a:cs typeface="Khmer UI" pitchFamily="34" charset="0"/>
              </a:rPr>
              <a:t>Opportunity to speak at presentations on the day of the event</a:t>
            </a:r>
          </a:p>
          <a:p>
            <a:pPr marL="360000" indent="-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AU" sz="900" dirty="0" smtClean="0">
              <a:latin typeface="Zona Pro" pitchFamily="50" charset="0"/>
              <a:cs typeface="Khmer UI" pitchFamily="34" charset="0"/>
            </a:endParaRPr>
          </a:p>
          <a:p>
            <a:pPr marL="360000" indent="-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400" dirty="0" smtClean="0">
                <a:latin typeface="Zona Pro" pitchFamily="50" charset="0"/>
                <a:cs typeface="Khmer UI" pitchFamily="34" charset="0"/>
              </a:rPr>
              <a:t>Dealership recognition on event webpage displayed on Holden Scramble website with direct link to your URL and contact details</a:t>
            </a:r>
          </a:p>
          <a:p>
            <a:pPr marL="360000" lvl="0" indent="-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AU" sz="900" dirty="0" smtClean="0">
              <a:latin typeface="Zona Pro" pitchFamily="50" charset="0"/>
              <a:cs typeface="Khmer UI" pitchFamily="34" charset="0"/>
            </a:endParaRPr>
          </a:p>
          <a:p>
            <a:pPr marL="360000" lvl="0" indent="-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400" dirty="0" smtClean="0">
                <a:latin typeface="Zona Pro" pitchFamily="50" charset="0"/>
                <a:cs typeface="Khmer UI" pitchFamily="34" charset="0"/>
              </a:rPr>
              <a:t>Opportunity to engage participants with promotional campaign as a data acquisition strategy</a:t>
            </a:r>
          </a:p>
          <a:p>
            <a:pPr lvl="0" indent="15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AU" sz="400" dirty="0" smtClean="0">
              <a:latin typeface="Zona Pro" pitchFamily="50" charset="0"/>
              <a:cs typeface="Khmer UI" pitchFamily="34" charset="0"/>
            </a:endParaRPr>
          </a:p>
          <a:p>
            <a:pPr lvl="0" indent="15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050" b="1" i="1" dirty="0" smtClean="0">
                <a:solidFill>
                  <a:srgbClr val="FF0000"/>
                </a:solidFill>
                <a:latin typeface="Zona Pro" pitchFamily="50" charset="0"/>
                <a:cs typeface="Khmer UI" pitchFamily="34" charset="0"/>
              </a:rPr>
              <a:t>EACH VENUE SHOULD INCLUDE FURTHER BENEFITS FOLLOWING INITIAL DISCUSSION WITH DEALERSHIP, TO DETERMINE STRATEGIES AND OBJECTIVES. LOOK TO OFFER DIGITAL ASSETS </a:t>
            </a:r>
            <a:r>
              <a:rPr lang="en-AU" sz="1050" b="1" i="1" dirty="0" err="1" smtClean="0">
                <a:solidFill>
                  <a:srgbClr val="FF0000"/>
                </a:solidFill>
                <a:latin typeface="Zona Pro" pitchFamily="50" charset="0"/>
                <a:cs typeface="Khmer UI" pitchFamily="34" charset="0"/>
              </a:rPr>
              <a:t>eg</a:t>
            </a:r>
            <a:r>
              <a:rPr lang="en-AU" sz="1050" b="1" i="1" dirty="0" smtClean="0">
                <a:solidFill>
                  <a:srgbClr val="FF0000"/>
                </a:solidFill>
                <a:latin typeface="Zona Pro" pitchFamily="50" charset="0"/>
                <a:cs typeface="Khmer UI" pitchFamily="34" charset="0"/>
              </a:rPr>
              <a:t>; NEWSLETTER, SOCIAL MEDIA etc. THROUGHOUT THE YEAR NOT JUST EVENT DAY</a:t>
            </a:r>
            <a:endParaRPr lang="en-AU" sz="1200" b="1" i="1" dirty="0" smtClean="0">
              <a:solidFill>
                <a:srgbClr val="FF0000"/>
              </a:solidFill>
              <a:latin typeface="Zona Pro" pitchFamily="50" charset="0"/>
              <a:cs typeface="Khmer U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908720"/>
            <a:ext cx="68407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solidFill>
                  <a:schemeClr val="bg1"/>
                </a:solidFill>
                <a:latin typeface="Zona Pro" pitchFamily="50" charset="0"/>
                <a:cs typeface="Arial" pitchFamily="34" charset="0"/>
              </a:rPr>
              <a:t>Sponsor Benefits</a:t>
            </a:r>
          </a:p>
          <a:p>
            <a:endParaRPr lang="en-AU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Presentation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"/>
            <a:ext cx="9144000" cy="6857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048" y="2348880"/>
            <a:ext cx="8568952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lvl="0" indent="-360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AU" sz="1500" b="1" dirty="0" smtClean="0">
                <a:latin typeface="Zona Pro" pitchFamily="50" charset="0"/>
                <a:cs typeface="Khmer UI" pitchFamily="34" charset="0"/>
              </a:rPr>
              <a:t>Each sponsoring dealer will receive:</a:t>
            </a:r>
          </a:p>
          <a:p>
            <a:pPr marL="360000" lvl="0" indent="-3600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1500" b="1" dirty="0" smtClean="0">
              <a:latin typeface="Zona Pro" pitchFamily="50" charset="0"/>
              <a:cs typeface="Khmer UI" pitchFamily="34" charset="0"/>
            </a:endParaRPr>
          </a:p>
          <a:p>
            <a:pPr marL="360000" lvl="0" indent="-3600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AU" sz="1500" dirty="0" smtClean="0">
                <a:latin typeface="Zona Pro" pitchFamily="50" charset="0"/>
                <a:cs typeface="Khmer UI" pitchFamily="34" charset="0"/>
              </a:rPr>
              <a:t>Printed Resource</a:t>
            </a:r>
          </a:p>
          <a:p>
            <a:pPr marL="900113" lvl="0" indent="-3603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500" dirty="0" smtClean="0">
                <a:latin typeface="Zona Pro" pitchFamily="50" charset="0"/>
                <a:cs typeface="Khmer UI" pitchFamily="34" charset="0"/>
              </a:rPr>
              <a:t>Windscreen banners </a:t>
            </a:r>
          </a:p>
          <a:p>
            <a:pPr marL="900113" lvl="0" indent="-3603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500" dirty="0" smtClean="0">
                <a:latin typeface="Zona Pro" pitchFamily="50" charset="0"/>
                <a:cs typeface="Khmer UI" pitchFamily="34" charset="0"/>
              </a:rPr>
              <a:t>Post Card Flyers</a:t>
            </a:r>
          </a:p>
          <a:p>
            <a:pPr marL="900113" lvl="0" indent="-36036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AU" sz="1500" dirty="0" smtClean="0">
              <a:latin typeface="Zona Pro" pitchFamily="50" charset="0"/>
              <a:cs typeface="Khmer UI" pitchFamily="34" charset="0"/>
            </a:endParaRPr>
          </a:p>
          <a:p>
            <a:pPr marL="360363" lvl="0" indent="-360363" defTabSz="360363" eaLnBrk="0" fontAlgn="base" hangingPunct="0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en-AU" sz="1500" dirty="0" err="1" smtClean="0">
                <a:latin typeface="Zona Pro" pitchFamily="50" charset="0"/>
                <a:cs typeface="Khmer UI" pitchFamily="34" charset="0"/>
              </a:rPr>
              <a:t>Myadbox</a:t>
            </a:r>
            <a:r>
              <a:rPr lang="en-AU" sz="1500" dirty="0" smtClean="0">
                <a:latin typeface="Zona Pro" pitchFamily="50" charset="0"/>
                <a:cs typeface="Khmer UI" pitchFamily="34" charset="0"/>
              </a:rPr>
              <a:t> Resources</a:t>
            </a:r>
          </a:p>
          <a:p>
            <a:pPr marL="900113" lvl="0" indent="-360363" defTabSz="3603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500" dirty="0" smtClean="0">
                <a:latin typeface="Zona Pro" pitchFamily="50" charset="0"/>
                <a:cs typeface="Khmer UI" pitchFamily="34" charset="0"/>
              </a:rPr>
              <a:t>Sponsorship Manual</a:t>
            </a:r>
          </a:p>
          <a:p>
            <a:pPr marL="900113" lvl="0" indent="-360363" defTabSz="3603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500" dirty="0" smtClean="0">
                <a:latin typeface="Zona Pro" pitchFamily="50" charset="0"/>
                <a:cs typeface="Khmer UI" pitchFamily="34" charset="0"/>
              </a:rPr>
              <a:t>Sales team briefing</a:t>
            </a:r>
          </a:p>
          <a:p>
            <a:pPr marL="900113" lvl="0" indent="-360363" defTabSz="3603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500" dirty="0" smtClean="0">
                <a:latin typeface="Zona Pro" pitchFamily="50" charset="0"/>
                <a:cs typeface="Khmer UI" pitchFamily="34" charset="0"/>
              </a:rPr>
              <a:t>Digital marketing banners</a:t>
            </a:r>
          </a:p>
          <a:p>
            <a:pPr marL="900113" lvl="0" indent="-360363" defTabSz="3603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500" dirty="0" smtClean="0">
                <a:latin typeface="Zona Pro" pitchFamily="50" charset="0"/>
                <a:cs typeface="Khmer UI" pitchFamily="34" charset="0"/>
              </a:rPr>
              <a:t>EDM templates</a:t>
            </a:r>
          </a:p>
          <a:p>
            <a:pPr marL="900113" lvl="0" indent="-360363" defTabSz="3603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500" dirty="0" smtClean="0">
                <a:latin typeface="Zona Pro" pitchFamily="50" charset="0"/>
                <a:cs typeface="Khmer UI" pitchFamily="34" charset="0"/>
              </a:rPr>
              <a:t>Presentation speech</a:t>
            </a:r>
          </a:p>
          <a:p>
            <a:pPr marL="900113" lvl="0" indent="-360363" defTabSz="360363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sz="1500" dirty="0" smtClean="0">
                <a:latin typeface="Zona Pro" pitchFamily="50" charset="0"/>
                <a:cs typeface="Khmer UI" pitchFamily="34" charset="0"/>
              </a:rPr>
              <a:t>Signage templates</a:t>
            </a:r>
          </a:p>
          <a:p>
            <a:pPr marL="360000" lvl="0" indent="-360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AU" sz="1500" b="1" dirty="0" smtClean="0">
              <a:latin typeface="Khmer UI" pitchFamily="34" charset="0"/>
              <a:cs typeface="Khmer UI" pitchFamily="34" charset="0"/>
            </a:endParaRPr>
          </a:p>
          <a:p>
            <a:pPr marL="360000" lvl="0" indent="-360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AU" sz="1500" b="1" dirty="0" smtClean="0">
              <a:latin typeface="Khmer UI" pitchFamily="34" charset="0"/>
              <a:cs typeface="Khmer U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052736"/>
            <a:ext cx="684076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700" b="1" dirty="0" smtClean="0">
                <a:solidFill>
                  <a:schemeClr val="bg1"/>
                </a:solidFill>
                <a:latin typeface="Zona Pro" pitchFamily="50" charset="0"/>
                <a:cs typeface="Arial" pitchFamily="34" charset="0"/>
              </a:rPr>
              <a:t>Sponsor Resources</a:t>
            </a:r>
          </a:p>
          <a:p>
            <a:endParaRPr lang="en-AU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S-CashBack-Postcard-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204864"/>
            <a:ext cx="2952328" cy="2033167"/>
          </a:xfrm>
          <a:prstGeom prst="rect">
            <a:avLst/>
          </a:prstGeom>
        </p:spPr>
      </p:pic>
      <p:pic>
        <p:nvPicPr>
          <p:cNvPr id="8" name="Picture 7" descr="HS-CashBack-Postcard-A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293096"/>
            <a:ext cx="295232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 Presentation 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"/>
            <a:ext cx="9144000" cy="685721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2204864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ea typeface="Century Gothic" pitchFamily="34" charset="0"/>
                <a:cs typeface="Khmer UI" pitchFamily="34" charset="0"/>
              </a:rPr>
              <a:t>XYZ LOCAL EVENT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ea typeface="Century Gothic" pitchFamily="34" charset="0"/>
                <a:cs typeface="Khmer UI" pitchFamily="34" charset="0"/>
              </a:rPr>
              <a:t>DATE: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ea typeface="Century Gothic" pitchFamily="34" charset="0"/>
                <a:cs typeface="Khmer UI" pitchFamily="34" charset="0"/>
              </a:rPr>
              <a:t>TIME: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ea typeface="Century Gothic" pitchFamily="34" charset="0"/>
                <a:cs typeface="Khmer UI" pitchFamily="34" charset="0"/>
              </a:rPr>
              <a:t>VENUE:</a:t>
            </a:r>
            <a:b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ea typeface="Century Gothic" pitchFamily="34" charset="0"/>
                <a:cs typeface="Khmer UI" pitchFamily="34" charset="0"/>
              </a:rPr>
            </a:b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ea typeface="Century Gothic" pitchFamily="34" charset="0"/>
                <a:cs typeface="Khmer UI" pitchFamily="34" charset="0"/>
              </a:rPr>
              <a:t>CONTACT: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ea typeface="Century Gothic" pitchFamily="34" charset="0"/>
                <a:cs typeface="Khmer UI" pitchFamily="34" charset="0"/>
              </a:rPr>
              <a:t>ANTICIPATED FIELD SIZE: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Zona Pro" pitchFamily="50" charset="0"/>
              <a:cs typeface="Khmer U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ona Pro" pitchFamily="50" charset="0"/>
                <a:ea typeface="Century Gothic" pitchFamily="34" charset="0"/>
                <a:cs typeface="Khmer UI" pitchFamily="34" charset="0"/>
              </a:rPr>
              <a:t>INVESTMENT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sz="2000" b="1" u="sng" dirty="0" smtClean="0">
              <a:latin typeface="Zona Pro" pitchFamily="50" charset="0"/>
              <a:ea typeface="Century Gothic" pitchFamily="34" charset="0"/>
              <a:cs typeface="Khmer U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1700" b="1" i="1" dirty="0" smtClean="0">
                <a:solidFill>
                  <a:srgbClr val="FF0000"/>
                </a:solidFill>
                <a:latin typeface="Zona Pro" pitchFamily="50" charset="0"/>
                <a:cs typeface="Khmer UI" pitchFamily="34" charset="0"/>
              </a:rPr>
              <a:t>THE PGA WOULD SUGGEST A STARTING INVESTMENT BE </a:t>
            </a:r>
            <a:br>
              <a:rPr lang="en-AU" sz="1700" b="1" i="1" dirty="0" smtClean="0">
                <a:solidFill>
                  <a:srgbClr val="FF0000"/>
                </a:solidFill>
                <a:latin typeface="Zona Pro" pitchFamily="50" charset="0"/>
                <a:cs typeface="Khmer UI" pitchFamily="34" charset="0"/>
              </a:rPr>
            </a:br>
            <a:r>
              <a:rPr lang="en-AU" sz="1700" b="1" i="1" dirty="0" smtClean="0">
                <a:solidFill>
                  <a:srgbClr val="FF0000"/>
                </a:solidFill>
                <a:latin typeface="Zona Pro" pitchFamily="50" charset="0"/>
                <a:cs typeface="Khmer UI" pitchFamily="34" charset="0"/>
              </a:rPr>
              <a:t>BETWEEN $7-$10 PER PERSON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Century Gothic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954013"/>
            <a:ext cx="68407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b="1" dirty="0" smtClean="0">
                <a:solidFill>
                  <a:schemeClr val="bg1"/>
                </a:solidFill>
                <a:latin typeface="Zona Pro" pitchFamily="50" charset="0"/>
                <a:cs typeface="Arial" pitchFamily="34" charset="0"/>
              </a:rPr>
              <a:t>Consideration</a:t>
            </a:r>
          </a:p>
          <a:p>
            <a:endParaRPr lang="en-AU" sz="4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387</Words>
  <Application>Microsoft Office PowerPoint</Application>
  <PresentationFormat>On-screen Show (4:3)</PresentationFormat>
  <Paragraphs>146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PGA of Australia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khooper</dc:creator>
  <cp:lastModifiedBy>khooper</cp:lastModifiedBy>
  <cp:revision>51</cp:revision>
  <dcterms:created xsi:type="dcterms:W3CDTF">2016-02-11T05:15:51Z</dcterms:created>
  <dcterms:modified xsi:type="dcterms:W3CDTF">2017-05-25T05:24:06Z</dcterms:modified>
</cp:coreProperties>
</file>